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6" r:id="rId22"/>
    <p:sldId id="278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2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42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0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49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6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27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9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4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67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39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7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54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B89B9-80F7-4BB4-9E8B-E6A007764F09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D690D-51A9-4A30-82F4-32A323895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60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5710D-C6DD-4527-824C-FF87E4AD3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Жаренные дедлайном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4277AE-0F45-4F9F-884A-C35B80FE9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033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5FB9C-9AF4-4792-B83C-5D016C7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(</a:t>
            </a:r>
            <a:r>
              <a:rPr lang="en-US" dirty="0"/>
              <a:t>Python</a:t>
            </a:r>
            <a:r>
              <a:rPr lang="ru-RU" dirty="0"/>
              <a:t>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789EC9-3750-43CD-B068-129EC872E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6832"/>
            <a:ext cx="8229600" cy="2272583"/>
          </a:xfrm>
        </p:spPr>
      </p:pic>
    </p:spTree>
    <p:extLst>
      <p:ext uri="{BB962C8B-B14F-4D97-AF65-F5344CB8AC3E}">
        <p14:creationId xmlns:p14="http://schemas.microsoft.com/office/powerpoint/2010/main" val="76186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5A7237-BBFB-4A58-8F4C-1F77DDFD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2797CB6-0CC4-4B59-AE4D-255A8C95E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0" y="548680"/>
            <a:ext cx="8055840" cy="4525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DA2B1-846A-4A27-A021-2DF52494DCAE}"/>
              </a:ext>
            </a:extLst>
          </p:cNvPr>
          <p:cNvSpPr txBox="1"/>
          <p:nvPr/>
        </p:nvSpPr>
        <p:spPr>
          <a:xfrm>
            <a:off x="971600" y="5373216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Подгружаем данные для обучения нейросети</a:t>
            </a:r>
          </a:p>
        </p:txBody>
      </p:sp>
    </p:spTree>
    <p:extLst>
      <p:ext uri="{BB962C8B-B14F-4D97-AF65-F5344CB8AC3E}">
        <p14:creationId xmlns:p14="http://schemas.microsoft.com/office/powerpoint/2010/main" val="2071477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E1C74323-2056-40CB-9E57-65604977F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2" y="846138"/>
            <a:ext cx="8229600" cy="213267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79C02A-A833-496A-91C5-B9F39ACD5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6" y="3573016"/>
            <a:ext cx="8306227" cy="280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53B2A9-22E8-4CEB-9301-B3C2A3547E05}"/>
              </a:ext>
            </a:extLst>
          </p:cNvPr>
          <p:cNvSpPr txBox="1"/>
          <p:nvPr/>
        </p:nvSpPr>
        <p:spPr>
          <a:xfrm>
            <a:off x="611560" y="251930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Алгоритм вычисления параметров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638B5-3597-4D73-B90D-3D65AE3C8548}"/>
              </a:ext>
            </a:extLst>
          </p:cNvPr>
          <p:cNvSpPr txBox="1"/>
          <p:nvPr/>
        </p:nvSpPr>
        <p:spPr>
          <a:xfrm>
            <a:off x="611560" y="305966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Обучение нейросети</a:t>
            </a:r>
          </a:p>
        </p:txBody>
      </p:sp>
    </p:spTree>
    <p:extLst>
      <p:ext uri="{BB962C8B-B14F-4D97-AF65-F5344CB8AC3E}">
        <p14:creationId xmlns:p14="http://schemas.microsoft.com/office/powerpoint/2010/main" val="247368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3EF77-3031-4ACF-B37B-8C80CF29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E96025-945C-4D75-B44D-461345A74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70529"/>
            <a:ext cx="8229600" cy="96929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A45C3-5393-4E86-BD8A-D5F20587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37" y="2048650"/>
            <a:ext cx="8388781" cy="4534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CC208-EC90-4C74-847E-EBC37325E3D2}"/>
              </a:ext>
            </a:extLst>
          </p:cNvPr>
          <p:cNvSpPr txBox="1"/>
          <p:nvPr/>
        </p:nvSpPr>
        <p:spPr>
          <a:xfrm>
            <a:off x="755576" y="1417638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кластеризации на 2</a:t>
            </a:r>
            <a:r>
              <a:rPr lang="en-US" dirty="0"/>
              <a:t>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848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39BBE-22E1-4023-8FB8-DD88914E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E5480F-428E-4AF9-B6D4-F9E4E54BF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1" y="188640"/>
            <a:ext cx="8166520" cy="346727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C688DE-1075-4EDA-8DF9-72E1D6906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5" y="3863430"/>
            <a:ext cx="8337979" cy="1816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A1CC85-0739-466E-994B-DF141E0A3372}"/>
              </a:ext>
            </a:extLst>
          </p:cNvPr>
          <p:cNvSpPr txBox="1"/>
          <p:nvPr/>
        </p:nvSpPr>
        <p:spPr>
          <a:xfrm>
            <a:off x="579819" y="5917044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3696 точек пошли в модель, 181 точку алгоритм распознал как шум</a:t>
            </a:r>
          </a:p>
        </p:txBody>
      </p:sp>
    </p:spTree>
    <p:extLst>
      <p:ext uri="{BB962C8B-B14F-4D97-AF65-F5344CB8AC3E}">
        <p14:creationId xmlns:p14="http://schemas.microsoft.com/office/powerpoint/2010/main" val="329652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C3197-4841-424C-B378-EFDA060C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450894-1842-455E-BBBB-6D1DEB3E5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1" y="188640"/>
            <a:ext cx="8229600" cy="396584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6C7AEF-0C06-4FF4-8D00-34DA406F0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03" y="4146269"/>
            <a:ext cx="3981655" cy="26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35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01002B-2827-4C1C-9506-CB28C786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D626B85-3EB2-4840-BC66-DAC388ACE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676"/>
            <a:ext cx="8229600" cy="242192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567071-643F-4897-93C2-0628FD4C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9" y="3084080"/>
            <a:ext cx="8433233" cy="37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E85C8F-847E-4B27-8C6C-F99EC49AFB2F}"/>
              </a:ext>
            </a:extLst>
          </p:cNvPr>
          <p:cNvSpPr txBox="1"/>
          <p:nvPr/>
        </p:nvSpPr>
        <p:spPr>
          <a:xfrm>
            <a:off x="107504" y="2696562"/>
            <a:ext cx="857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Облако точек разбивается по кластерам (множеству точек, описывающие объекты)</a:t>
            </a:r>
          </a:p>
        </p:txBody>
      </p:sp>
    </p:spTree>
    <p:extLst>
      <p:ext uri="{BB962C8B-B14F-4D97-AF65-F5344CB8AC3E}">
        <p14:creationId xmlns:p14="http://schemas.microsoft.com/office/powerpoint/2010/main" val="2689104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AE906-8EC9-41B8-A0ED-EBB21AB1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EC4BC14-1064-4E83-B004-35F4FAE3C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219"/>
            <a:ext cx="8229600" cy="235483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15FE3D-0030-467F-B742-DAEA7FC72427}"/>
              </a:ext>
            </a:extLst>
          </p:cNvPr>
          <p:cNvSpPr txBox="1"/>
          <p:nvPr/>
        </p:nvSpPr>
        <p:spPr>
          <a:xfrm>
            <a:off x="611560" y="2723685"/>
            <a:ext cx="751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Закидываем каждый объект в нейросеть и рендерим его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457D96-25CC-4177-847E-E9E8F0F68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63672"/>
            <a:ext cx="4457929" cy="38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5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158FD4-353C-4F30-AD01-155F3D91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CEAE60-5B34-4F9E-B8EC-D5F6F05C9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27886"/>
            <a:ext cx="5308321" cy="3615462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6B41A9-9A5C-44BC-B287-C40B3297F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322644"/>
            <a:ext cx="5747045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44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CD59C-0F6F-4516-99D0-ACC3E6C5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Технологический стек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19FF35-AC4E-452E-9910-755AD6982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ru-RU" alt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US" alt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alt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en-US" alt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alt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endParaRPr lang="en-US" alt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alt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ru-RU" altLang="ru-RU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alt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r>
              <a:rPr lang="en-US" altLang="ru-RU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endParaRPr lang="ru-RU" alt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553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79304" y="3092962"/>
            <a:ext cx="6264696" cy="624070"/>
          </a:xfrm>
        </p:spPr>
        <p:txBody>
          <a:bodyPr/>
          <a:lstStyle/>
          <a:p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endParaRPr lang="ru-RU" dirty="0"/>
          </a:p>
        </p:txBody>
      </p:sp>
      <p:pic>
        <p:nvPicPr>
          <p:cNvPr id="1027" name="Picture 3" descr="H:\UTM Hack Data Photos\Исходные данные\Arma\DJI_0001_1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0673"/>
            <a:ext cx="4229402" cy="28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:\UTM Hack Data Photos\Исходные данные\Arma\DJI_0001_1 (9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7"/>
            <a:ext cx="324036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t="5963" r="13635" b="7930"/>
          <a:stretch/>
        </p:blipFill>
        <p:spPr>
          <a:xfrm>
            <a:off x="3457134" y="3717032"/>
            <a:ext cx="5390156" cy="2688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8552" r="3170" b="12203"/>
          <a:stretch/>
        </p:blipFill>
        <p:spPr>
          <a:xfrm>
            <a:off x="251520" y="3955657"/>
            <a:ext cx="2997666" cy="1703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Стрелка вниз 4"/>
          <p:cNvSpPr/>
          <p:nvPr/>
        </p:nvSpPr>
        <p:spPr>
          <a:xfrm>
            <a:off x="3779912" y="2708920"/>
            <a:ext cx="576064" cy="8640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629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B9370-FDA9-42EE-9F45-47F105E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Польза от нашего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5B2872-ABFC-466D-806E-2D49C384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Создание полномасштабной 3D модели города</a:t>
            </a:r>
          </a:p>
          <a:p>
            <a:pPr>
              <a:lnSpc>
                <a:spcPct val="120000"/>
              </a:lnSpc>
            </a:pP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Мониторинг повреждений объектов коммунального хозяйства</a:t>
            </a:r>
          </a:p>
          <a:p>
            <a:pPr>
              <a:lnSpc>
                <a:spcPct val="120000"/>
              </a:lnSpc>
            </a:pP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незаконных сооружений</a:t>
            </a:r>
          </a:p>
          <a:p>
            <a:pPr>
              <a:lnSpc>
                <a:spcPct val="120000"/>
              </a:lnSpc>
            </a:pP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На основании собранных данных можно проводить исследования по оптимизации градостроительного плана, строительства дорог, благоустройства территорий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85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EBCCD-BF26-4A9B-9370-9637E36F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Стоимость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EC548D0-4642-4DF7-B808-50FE175F3853}"/>
              </a:ext>
            </a:extLst>
          </p:cNvPr>
          <p:cNvCxnSpPr>
            <a:cxnSpLocks/>
          </p:cNvCxnSpPr>
          <p:nvPr/>
        </p:nvCxnSpPr>
        <p:spPr>
          <a:xfrm>
            <a:off x="323811" y="3939117"/>
            <a:ext cx="7403462" cy="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вал 4">
            <a:extLst>
              <a:ext uri="{FF2B5EF4-FFF2-40B4-BE49-F238E27FC236}">
                <a16:creationId xmlns:a16="http://schemas.microsoft.com/office/drawing/2014/main" id="{626B8698-AD1C-41F0-A707-BFFE80666C73}"/>
              </a:ext>
            </a:extLst>
          </p:cNvPr>
          <p:cNvSpPr/>
          <p:nvPr/>
        </p:nvSpPr>
        <p:spPr>
          <a:xfrm>
            <a:off x="173734" y="3789040"/>
            <a:ext cx="300153" cy="300153"/>
          </a:xfrm>
          <a:prstGeom prst="ellipse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36C5217-CBCD-4802-AB03-7EFE50594F85}"/>
              </a:ext>
            </a:extLst>
          </p:cNvPr>
          <p:cNvSpPr/>
          <p:nvPr/>
        </p:nvSpPr>
        <p:spPr>
          <a:xfrm>
            <a:off x="3697519" y="3789040"/>
            <a:ext cx="300153" cy="300153"/>
          </a:xfrm>
          <a:prstGeom prst="ellipse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D3D3E128-F9D8-4ACB-A933-962E0854E81A}"/>
              </a:ext>
            </a:extLst>
          </p:cNvPr>
          <p:cNvSpPr/>
          <p:nvPr/>
        </p:nvSpPr>
        <p:spPr>
          <a:xfrm>
            <a:off x="7710586" y="3789040"/>
            <a:ext cx="300153" cy="300153"/>
          </a:xfrm>
          <a:prstGeom prst="ellipse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A3672-4D32-4EC8-852F-A29D32B71A62}"/>
              </a:ext>
            </a:extLst>
          </p:cNvPr>
          <p:cNvSpPr txBox="1"/>
          <p:nvPr/>
        </p:nvSpPr>
        <p:spPr>
          <a:xfrm>
            <a:off x="142075" y="3235043"/>
            <a:ext cx="10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Хакатон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44D05-BE2E-416A-B884-0E3B391004E8}"/>
              </a:ext>
            </a:extLst>
          </p:cNvPr>
          <p:cNvSpPr txBox="1"/>
          <p:nvPr/>
        </p:nvSpPr>
        <p:spPr>
          <a:xfrm>
            <a:off x="3617474" y="3283369"/>
            <a:ext cx="10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MVP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D2D16-D96F-4BD0-8AA2-76EDFAC65A08}"/>
              </a:ext>
            </a:extLst>
          </p:cNvPr>
          <p:cNvSpPr txBox="1"/>
          <p:nvPr/>
        </p:nvSpPr>
        <p:spPr>
          <a:xfrm>
            <a:off x="6954483" y="3269633"/>
            <a:ext cx="181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Готовый 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3EF52-032D-4021-B82E-7179710D2261}"/>
              </a:ext>
            </a:extLst>
          </p:cNvPr>
          <p:cNvSpPr txBox="1"/>
          <p:nvPr/>
        </p:nvSpPr>
        <p:spPr>
          <a:xfrm>
            <a:off x="827584" y="423927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 месяца, 1 млн </a:t>
            </a:r>
            <a:r>
              <a:rPr lang="ru-RU" dirty="0" err="1"/>
              <a:t>руб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781DA-2025-46A7-9131-6F2575436A8E}"/>
              </a:ext>
            </a:extLst>
          </p:cNvPr>
          <p:cNvSpPr txBox="1"/>
          <p:nvPr/>
        </p:nvSpPr>
        <p:spPr>
          <a:xfrm>
            <a:off x="4592216" y="4223004"/>
            <a:ext cx="278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 месяцев, 5 млн </a:t>
            </a:r>
            <a:r>
              <a:rPr lang="ru-RU" dirty="0" err="1"/>
              <a:t>руб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660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C38F6-6FCC-4B22-8831-FA137F5C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Команда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8FB6F-2B8F-4968-94BE-8F96E51D3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8">
            <a:extLst>
              <a:ext uri="{FF2B5EF4-FFF2-40B4-BE49-F238E27FC236}">
                <a16:creationId xmlns:a16="http://schemas.microsoft.com/office/drawing/2014/main" id="{D7BF31DC-9353-414F-8231-110250BE1CFB}"/>
              </a:ext>
            </a:extLst>
          </p:cNvPr>
          <p:cNvSpPr txBox="1">
            <a:spLocks/>
          </p:cNvSpPr>
          <p:nvPr/>
        </p:nvSpPr>
        <p:spPr>
          <a:xfrm>
            <a:off x="551831" y="4274266"/>
            <a:ext cx="2546969" cy="187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alt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Владислав Кочетков </a:t>
            </a:r>
          </a:p>
          <a:p>
            <a:pPr>
              <a:lnSpc>
                <a:spcPct val="120000"/>
              </a:lnSpc>
            </a:pPr>
            <a:r>
              <a:rPr lang="ru-RU" alt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Менеджер проекта, капитан</a:t>
            </a:r>
          </a:p>
          <a:p>
            <a:pPr>
              <a:lnSpc>
                <a:spcPct val="120000"/>
              </a:lnSpc>
            </a:pPr>
            <a:r>
              <a:rPr lang="ru-RU" alt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Владислав Кочетков </a:t>
            </a:r>
          </a:p>
          <a:p>
            <a:pPr>
              <a:lnSpc>
                <a:spcPct val="120000"/>
              </a:lnSpc>
            </a:pPr>
            <a:r>
              <a:rPr lang="ru-RU" alt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Менеджер проекта, капитан</a:t>
            </a:r>
          </a:p>
          <a:p>
            <a:pPr>
              <a:lnSpc>
                <a:spcPct val="100000"/>
              </a:lnSpc>
              <a:buSzPct val="50000"/>
            </a:pPr>
            <a:b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8">
            <a:extLst>
              <a:ext uri="{FF2B5EF4-FFF2-40B4-BE49-F238E27FC236}">
                <a16:creationId xmlns:a16="http://schemas.microsoft.com/office/drawing/2014/main" id="{5A3D6862-5932-4073-A520-5955D7BF8AF7}"/>
              </a:ext>
            </a:extLst>
          </p:cNvPr>
          <p:cNvSpPr txBox="1">
            <a:spLocks/>
          </p:cNvSpPr>
          <p:nvPr/>
        </p:nvSpPr>
        <p:spPr>
          <a:xfrm>
            <a:off x="3225800" y="4255216"/>
            <a:ext cx="2013883" cy="187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alt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Кирилл Сысоев Специалист по AI/ML</a:t>
            </a:r>
          </a:p>
          <a:p>
            <a:pPr>
              <a:lnSpc>
                <a:spcPct val="100000"/>
              </a:lnSpc>
              <a:buSzPct val="50000"/>
            </a:pPr>
            <a:b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8">
            <a:extLst>
              <a:ext uri="{FF2B5EF4-FFF2-40B4-BE49-F238E27FC236}">
                <a16:creationId xmlns:a16="http://schemas.microsoft.com/office/drawing/2014/main" id="{0D8DA0E9-FFEE-4683-BFF0-F212CDF29B63}"/>
              </a:ext>
            </a:extLst>
          </p:cNvPr>
          <p:cNvSpPr txBox="1">
            <a:spLocks/>
          </p:cNvSpPr>
          <p:nvPr/>
        </p:nvSpPr>
        <p:spPr>
          <a:xfrm>
            <a:off x="5486400" y="4134566"/>
            <a:ext cx="2247900" cy="187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SzPct val="50000"/>
            </a:pPr>
            <a:r>
              <a:rPr lang="ru-RU" alt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Юлия Потапова Аналитик данных</a:t>
            </a:r>
          </a:p>
          <a:p>
            <a:pPr>
              <a:lnSpc>
                <a:spcPct val="100000"/>
              </a:lnSpc>
              <a:buSzPct val="50000"/>
            </a:pPr>
            <a:b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8">
            <a:extLst>
              <a:ext uri="{FF2B5EF4-FFF2-40B4-BE49-F238E27FC236}">
                <a16:creationId xmlns:a16="http://schemas.microsoft.com/office/drawing/2014/main" id="{9E273435-893E-4449-A07C-15FCC09E100A}"/>
              </a:ext>
            </a:extLst>
          </p:cNvPr>
          <p:cNvSpPr txBox="1">
            <a:spLocks/>
          </p:cNvSpPr>
          <p:nvPr/>
        </p:nvSpPr>
        <p:spPr>
          <a:xfrm>
            <a:off x="678831" y="2213369"/>
            <a:ext cx="8069633" cy="187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alt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Владислав Кочетков			</a:t>
            </a:r>
            <a:r>
              <a:rPr lang="en-US" altLang="ru-RU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tg</a:t>
            </a:r>
            <a:r>
              <a:rPr lang="en-US" alt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: @</a:t>
            </a:r>
            <a:r>
              <a:rPr lang="en-US" altLang="ru-RU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vladislavkochetkov</a:t>
            </a:r>
            <a:endParaRPr lang="ru-RU" alt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alt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Менеджер проекта, капитан</a:t>
            </a:r>
          </a:p>
          <a:p>
            <a:pPr>
              <a:lnSpc>
                <a:spcPct val="100000"/>
              </a:lnSpc>
              <a:buSzPct val="50000"/>
            </a:pPr>
            <a:b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07F42B5A-2F0B-45B5-95E3-D770B0C06002}"/>
              </a:ext>
            </a:extLst>
          </p:cNvPr>
          <p:cNvSpPr txBox="1">
            <a:spLocks/>
          </p:cNvSpPr>
          <p:nvPr/>
        </p:nvSpPr>
        <p:spPr>
          <a:xfrm>
            <a:off x="681226" y="3357665"/>
            <a:ext cx="7491174" cy="187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alt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Кирилл Сысоев Специалист по AI/ML</a:t>
            </a:r>
            <a:r>
              <a:rPr lang="en-US" alt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ru-RU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tg</a:t>
            </a:r>
            <a:r>
              <a:rPr lang="en-US" alt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: @</a:t>
            </a:r>
            <a:r>
              <a:rPr lang="en-US" altLang="ru-RU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ReDwile</a:t>
            </a:r>
            <a:endParaRPr lang="ru-RU" alt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SzPct val="50000"/>
            </a:pPr>
            <a:b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4D9FE320-114D-411E-B0B9-A04FC5DAF259}"/>
              </a:ext>
            </a:extLst>
          </p:cNvPr>
          <p:cNvSpPr txBox="1">
            <a:spLocks/>
          </p:cNvSpPr>
          <p:nvPr/>
        </p:nvSpPr>
        <p:spPr>
          <a:xfrm>
            <a:off x="678830" y="4460958"/>
            <a:ext cx="7783944" cy="187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SzPct val="50000"/>
            </a:pPr>
            <a:r>
              <a:rPr lang="ru-RU" alt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Юлия Потапова Аналитик данных</a:t>
            </a:r>
            <a:r>
              <a:rPr lang="en-US" alt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alt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SzPct val="50000"/>
            </a:pPr>
            <a:b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48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2267744" y="1268760"/>
            <a:ext cx="1728192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4788024" y="1268760"/>
            <a:ext cx="144016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9592" y="2564904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Облако точек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7133" y="2564904"/>
            <a:ext cx="3245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Классифицированные объекты</a:t>
            </a:r>
          </a:p>
          <a:p>
            <a:r>
              <a:rPr lang="ru-RU" dirty="0"/>
              <a:t>(для обучения </a:t>
            </a:r>
            <a:r>
              <a:rPr lang="ru-RU" dirty="0" err="1"/>
              <a:t>нейросети</a:t>
            </a:r>
            <a:r>
              <a:rPr lang="ru-RU" dirty="0"/>
              <a:t>)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0" r="15428" b="9628"/>
          <a:stretch/>
        </p:blipFill>
        <p:spPr>
          <a:xfrm>
            <a:off x="5261435" y="3356992"/>
            <a:ext cx="3650882" cy="2393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H:\UTM Hack Data Photos\Выгрузка\Agisoft Potoscan\2ugla\Image\city\Screenshot_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" y="3211235"/>
            <a:ext cx="4916240" cy="30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68144" y="429309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</a:t>
            </a:r>
            <a:r>
              <a:rPr lang="en-US" b="1" dirty="0" err="1"/>
              <a:t>ar</a:t>
            </a:r>
            <a:endParaRPr lang="ru-RU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040297" y="357301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</a:t>
            </a:r>
            <a:r>
              <a:rPr lang="en-US" b="1" dirty="0" err="1"/>
              <a:t>ar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72353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6457" y="764704"/>
            <a:ext cx="3245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Классифицированные объекты</a:t>
            </a:r>
          </a:p>
          <a:p>
            <a:r>
              <a:rPr lang="ru-RU" dirty="0"/>
              <a:t>(для обучения </a:t>
            </a:r>
            <a:r>
              <a:rPr lang="ru-RU" dirty="0" err="1"/>
              <a:t>нейросети</a:t>
            </a:r>
            <a:r>
              <a:rPr lang="ru-RU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81244" y="2780928"/>
            <a:ext cx="342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Модель, обучаемая алгоритмом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Наивного Байеса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0" r="15428" b="9628"/>
          <a:stretch/>
        </p:blipFill>
        <p:spPr>
          <a:xfrm>
            <a:off x="1043608" y="1628800"/>
            <a:ext cx="3650882" cy="2393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Прямая со стрелкой 3"/>
          <p:cNvCxnSpPr/>
          <p:nvPr/>
        </p:nvCxnSpPr>
        <p:spPr>
          <a:xfrm>
            <a:off x="4788024" y="3139227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63688" y="259626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</a:t>
            </a:r>
            <a:r>
              <a:rPr lang="en-US" b="1" dirty="0" err="1"/>
              <a:t>ar</a:t>
            </a:r>
            <a:endParaRPr lang="ru-RU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935841" y="18761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</a:t>
            </a:r>
            <a:r>
              <a:rPr lang="en-US" b="1" dirty="0" err="1"/>
              <a:t>ar</a:t>
            </a:r>
            <a:endParaRPr lang="ru-RU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62510" y="45091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КАК?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6737" y="5113608"/>
            <a:ext cx="280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Объект – множество точек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7611" y="5805264"/>
            <a:ext cx="564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Объект = </a:t>
            </a:r>
            <a:r>
              <a:rPr lang="en-US" dirty="0"/>
              <a:t>[[x1, y1, z1, r1, g1, b1], [x2, y2, z2, r2, g2, b2], …]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2486536" y="6175877"/>
            <a:ext cx="89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Точка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8A76C-1B38-4101-9EBD-AD36F13E4E4D}"/>
              </a:ext>
            </a:extLst>
          </p:cNvPr>
          <p:cNvSpPr txBox="1"/>
          <p:nvPr/>
        </p:nvSpPr>
        <p:spPr>
          <a:xfrm>
            <a:off x="4342389" y="6230710"/>
            <a:ext cx="89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Точка 2</a:t>
            </a:r>
          </a:p>
        </p:txBody>
      </p:sp>
    </p:spTree>
    <p:extLst>
      <p:ext uri="{BB962C8B-B14F-4D97-AF65-F5344CB8AC3E}">
        <p14:creationId xmlns:p14="http://schemas.microsoft.com/office/powerpoint/2010/main" val="26968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6457" y="764704"/>
            <a:ext cx="3919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Вычисление параметров объекта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1484784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Дисперсия по</a:t>
            </a:r>
            <a:r>
              <a:rPr lang="en-US" dirty="0"/>
              <a:t> Z</a:t>
            </a:r>
            <a:r>
              <a:rPr lang="ru-RU" dirty="0"/>
              <a:t> , объем фигуры, длина, ширина и высота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8816" y="2204864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Машина:</a:t>
            </a:r>
            <a:r>
              <a:rPr lang="en-US" dirty="0"/>
              <a:t> [0.656, 15.375, 4.619, 2.741, 1.214]</a:t>
            </a:r>
            <a:r>
              <a:rPr lang="ru-RU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8816" y="2708920"/>
            <a:ext cx="523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Дерево:</a:t>
            </a:r>
            <a:r>
              <a:rPr lang="en-US" dirty="0"/>
              <a:t> [135.977, 2892.904, 13.412, 12.352, 17.462]</a:t>
            </a:r>
            <a:r>
              <a:rPr lang="ru-RU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8816" y="3356992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Здание:</a:t>
            </a:r>
            <a:r>
              <a:rPr lang="en-US" dirty="0"/>
              <a:t> [</a:t>
            </a:r>
            <a:r>
              <a:rPr lang="ru-RU" dirty="0"/>
              <a:t>….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0DCDF-F1B9-40B0-B112-135A9F67AED7}"/>
              </a:ext>
            </a:extLst>
          </p:cNvPr>
          <p:cNvSpPr txBox="1"/>
          <p:nvPr/>
        </p:nvSpPr>
        <p:spPr>
          <a:xfrm>
            <a:off x="418274" y="3933056"/>
            <a:ext cx="8546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 так для любого объекта…</a:t>
            </a:r>
          </a:p>
          <a:p>
            <a:endParaRPr lang="ru-RU" dirty="0"/>
          </a:p>
          <a:p>
            <a:r>
              <a:rPr lang="ru-RU" dirty="0"/>
              <a:t>Дальше загоняем полученные параметры в нейросеть и говорим ей, что это за вид объекта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430EC-CA5A-49E8-A380-74D04D3BE77B}"/>
              </a:ext>
            </a:extLst>
          </p:cNvPr>
          <p:cNvSpPr txBox="1"/>
          <p:nvPr/>
        </p:nvSpPr>
        <p:spPr>
          <a:xfrm>
            <a:off x="642464" y="5620598"/>
            <a:ext cx="4406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[0.656, 15.375, 4.619, 2.741, 1.214]</a:t>
            </a:r>
            <a:r>
              <a:rPr lang="ru-RU" dirty="0"/>
              <a:t>            </a:t>
            </a:r>
            <a:r>
              <a:rPr lang="en-US" dirty="0"/>
              <a:t>[0]</a:t>
            </a:r>
            <a:endParaRPr lang="ru-RU" dirty="0"/>
          </a:p>
          <a:p>
            <a:endParaRPr lang="en-US" dirty="0"/>
          </a:p>
          <a:p>
            <a:r>
              <a:rPr lang="en-US" dirty="0"/>
              <a:t>0 - </a:t>
            </a:r>
            <a:r>
              <a:rPr lang="ru-RU" dirty="0"/>
              <a:t> вид объекта: Машина</a:t>
            </a:r>
          </a:p>
        </p:txBody>
      </p:sp>
    </p:spTree>
    <p:extLst>
      <p:ext uri="{BB962C8B-B14F-4D97-AF65-F5344CB8AC3E}">
        <p14:creationId xmlns:p14="http://schemas.microsoft.com/office/powerpoint/2010/main" val="88569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384473"/>
            <a:ext cx="1987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Облако точек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148478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Алгоритм кластеризации:</a:t>
            </a:r>
          </a:p>
        </p:txBody>
      </p:sp>
      <p:pic>
        <p:nvPicPr>
          <p:cNvPr id="8" name="Picture 2" descr="H:\UTM Hack Data Photos\Выгрузка\Agisoft Potoscan\2ugla\Image\city\Screenshot_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0455"/>
            <a:ext cx="4916240" cy="308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6A0F0E-6CDC-44BB-8991-2532B75D2143}"/>
              </a:ext>
            </a:extLst>
          </p:cNvPr>
          <p:cNvSpPr txBox="1"/>
          <p:nvPr/>
        </p:nvSpPr>
        <p:spPr>
          <a:xfrm>
            <a:off x="3817971" y="255590"/>
            <a:ext cx="43204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 учитываем ось </a:t>
            </a:r>
            <a:r>
              <a:rPr lang="en-US" dirty="0"/>
              <a:t>Z. </a:t>
            </a:r>
            <a:r>
              <a:rPr lang="ru-RU" dirty="0"/>
              <a:t>Благодаря этому можно построить 2</a:t>
            </a:r>
            <a:r>
              <a:rPr lang="en-US" dirty="0"/>
              <a:t>D </a:t>
            </a:r>
            <a:r>
              <a:rPr lang="ru-RU" dirty="0"/>
              <a:t>изображение сцены по точкам (</a:t>
            </a:r>
            <a:r>
              <a:rPr lang="en-US" dirty="0"/>
              <a:t>X, Y</a:t>
            </a:r>
            <a:r>
              <a:rPr lang="ru-RU" dirty="0"/>
              <a:t>)</a:t>
            </a:r>
            <a:r>
              <a:rPr lang="en-US" dirty="0"/>
              <a:t>.</a:t>
            </a:r>
            <a:r>
              <a:rPr lang="ru-RU" dirty="0"/>
              <a:t> (Как-будто вид сверху) А задача кластеризации на плоскости решена полностью современными нейросетями.</a:t>
            </a:r>
            <a:r>
              <a:rPr lang="en-US" dirty="0"/>
              <a:t> (</a:t>
            </a:r>
            <a:r>
              <a:rPr lang="ru-RU" dirty="0"/>
              <a:t>По 3 координатам пока  невозможно запустить алгоритм кластеризации. Существующие алгоритмы показывают низкое качество и обрабатываются очень долго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447907-C56C-4551-87BB-77D18C62E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70" y="3740088"/>
            <a:ext cx="3981655" cy="2622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066CE-5724-418C-AAB5-E2A6E9E79DD0}"/>
              </a:ext>
            </a:extLst>
          </p:cNvPr>
          <p:cNvSpPr txBox="1"/>
          <p:nvPr/>
        </p:nvSpPr>
        <p:spPr>
          <a:xfrm>
            <a:off x="5188009" y="316545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Объект (фигура заполнена точками)</a:t>
            </a: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7CA0B09D-444C-475A-ACBC-E6570983A4B4}"/>
              </a:ext>
            </a:extLst>
          </p:cNvPr>
          <p:cNvSpPr/>
          <p:nvPr/>
        </p:nvSpPr>
        <p:spPr>
          <a:xfrm>
            <a:off x="3851920" y="4221088"/>
            <a:ext cx="792088" cy="2880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1879137-6A21-404A-B75C-1A0314C7A2C4}"/>
              </a:ext>
            </a:extLst>
          </p:cNvPr>
          <p:cNvCxnSpPr/>
          <p:nvPr/>
        </p:nvCxnSpPr>
        <p:spPr>
          <a:xfrm>
            <a:off x="6444208" y="3534782"/>
            <a:ext cx="144016" cy="119036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59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26A4E-832B-48BF-A93D-970B5D20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7430D7-B146-4D8C-B75A-69B2834E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Загоняем каждый объект в функцию вычисления параметров и прогнозируем вид объекта через обученную модель: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Объект1 =  </a:t>
            </a:r>
            <a:r>
              <a:rPr lang="en-US" dirty="0"/>
              <a:t>[[x, y, z, r, g, b], …] – </a:t>
            </a:r>
            <a:r>
              <a:rPr lang="ru-RU" dirty="0"/>
              <a:t>Машина</a:t>
            </a:r>
          </a:p>
          <a:p>
            <a:r>
              <a:rPr lang="ru-RU" dirty="0" err="1"/>
              <a:t>Объек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На выходе получаем классифицированный набор точек</a:t>
            </a:r>
          </a:p>
        </p:txBody>
      </p:sp>
    </p:spTree>
    <p:extLst>
      <p:ext uri="{BB962C8B-B14F-4D97-AF65-F5344CB8AC3E}">
        <p14:creationId xmlns:p14="http://schemas.microsoft.com/office/powerpoint/2010/main" val="2269022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9869A-115C-4007-8260-86BAC73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C059C26A-56B5-47DD-BB53-F99B3F182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26"/>
            <a:ext cx="5747045" cy="3378374"/>
          </a:xfrm>
        </p:spPr>
      </p:pic>
      <p:pic>
        <p:nvPicPr>
          <p:cNvPr id="7" name="Рисунок 6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AB9637C6-AE53-4C5C-B8D6-2F5556088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411819"/>
            <a:ext cx="4083938" cy="27815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6F27D0-DECF-4173-9C89-5D799F809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703440"/>
            <a:ext cx="3408455" cy="29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2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4AAAD3-EF4A-45D1-96B8-1A3F9850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AFAB5A-22A4-4A49-AFA2-5D8804327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Дальше можем эти классифицированные объекты загнать в уже обученную нейросеть и увеличить  ее точность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(Сцену, состоящую из 43 млн точек наш алгоритм обучает по грубым подсчетам 4 часа)</a:t>
            </a:r>
          </a:p>
        </p:txBody>
      </p:sp>
    </p:spTree>
    <p:extLst>
      <p:ext uri="{BB962C8B-B14F-4D97-AF65-F5344CB8AC3E}">
        <p14:creationId xmlns:p14="http://schemas.microsoft.com/office/powerpoint/2010/main" val="16968333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476</Words>
  <Application>Microsoft Office PowerPoint</Application>
  <PresentationFormat>Экран (4:3)</PresentationFormat>
  <Paragraphs>89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5" baseType="lpstr">
      <vt:lpstr>Arial</vt:lpstr>
      <vt:lpstr>Calibri</vt:lpstr>
      <vt:lpstr>Тема Office</vt:lpstr>
      <vt:lpstr>Жаренные дедлайном</vt:lpstr>
      <vt:lpstr>Презентация PowerPoint</vt:lpstr>
      <vt:lpstr>Данные </vt:lpstr>
      <vt:lpstr> </vt:lpstr>
      <vt:lpstr> </vt:lpstr>
      <vt:lpstr> </vt:lpstr>
      <vt:lpstr>Презентация PowerPoint</vt:lpstr>
      <vt:lpstr>Презентация PowerPoint</vt:lpstr>
      <vt:lpstr>Презентация PowerPoint</vt:lpstr>
      <vt:lpstr>Код (Python)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Технологический стек</vt:lpstr>
      <vt:lpstr>Польза от нашего решения</vt:lpstr>
      <vt:lpstr>Стоимость</vt:lpstr>
      <vt:lpstr>Команда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юля Артемьеваа</dc:creator>
  <cp:lastModifiedBy>Kirill Sysoev</cp:lastModifiedBy>
  <cp:revision>15</cp:revision>
  <dcterms:created xsi:type="dcterms:W3CDTF">2019-12-02T08:55:01Z</dcterms:created>
  <dcterms:modified xsi:type="dcterms:W3CDTF">2019-12-02T10:35:04Z</dcterms:modified>
</cp:coreProperties>
</file>